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42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CEFF838-64A5-4973-963B-461397300BC0}" type="datetimeFigureOut">
              <a:rPr lang="de-AT" smtClean="0"/>
              <a:t>06.12.2016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631E7A0-BD67-4099-B33D-7A086F775BD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970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" r="835" b="301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6" descr="logoleis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6096000"/>
            <a:ext cx="4737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ld 7" descr="eu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715000"/>
            <a:ext cx="1149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506413" y="863600"/>
            <a:ext cx="3468687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600" b="1" dirty="0" smtClean="0">
                <a:latin typeface="Calibri" pitchFamily="34" charset="0"/>
              </a:rPr>
              <a:t>Raab </a:t>
            </a:r>
            <a:r>
              <a:rPr lang="de-DE" altLang="de-DE" sz="1600" b="1" dirty="0" err="1" smtClean="0">
                <a:latin typeface="Calibri" pitchFamily="34" charset="0"/>
              </a:rPr>
              <a:t>Flood</a:t>
            </a:r>
            <a:r>
              <a:rPr lang="de-DE" altLang="de-DE" sz="1600" b="1" dirty="0" smtClean="0">
                <a:latin typeface="Calibri" pitchFamily="34" charset="0"/>
              </a:rPr>
              <a:t> 4cast </a:t>
            </a:r>
            <a:r>
              <a:rPr lang="de-DE" altLang="de-DE" sz="1600" dirty="0" smtClean="0">
                <a:latin typeface="Calibri" pitchFamily="34" charset="0"/>
              </a:rPr>
              <a:t>Kick-off-Meeting </a:t>
            </a:r>
            <a:r>
              <a:rPr lang="de-DE" altLang="de-DE" sz="1600" dirty="0" err="1" smtClean="0">
                <a:latin typeface="Calibri" pitchFamily="34" charset="0"/>
              </a:rPr>
              <a:t>Stegersbach</a:t>
            </a:r>
            <a:r>
              <a:rPr lang="de-DE" altLang="de-DE" sz="1600" dirty="0" smtClean="0">
                <a:latin typeface="Calibri" pitchFamily="34" charset="0"/>
              </a:rPr>
              <a:t>, 24.11.2016</a:t>
            </a:r>
          </a:p>
        </p:txBody>
      </p:sp>
      <p:pic>
        <p:nvPicPr>
          <p:cNvPr id="1030" name="Bild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241" y="603250"/>
            <a:ext cx="382485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4" charset="-128"/>
          <a:cs typeface="ヒラギノ角ゴ Pro W3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2218" y="1916832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de-AT" b="1" dirty="0" smtClean="0">
                <a:latin typeface="+mn-lt"/>
              </a:rPr>
              <a:t>Projekt Raab </a:t>
            </a:r>
            <a:r>
              <a:rPr lang="de-AT" b="1" dirty="0" err="1" smtClean="0">
                <a:latin typeface="+mn-lt"/>
              </a:rPr>
              <a:t>Flood</a:t>
            </a:r>
            <a:r>
              <a:rPr lang="de-AT" b="1" dirty="0" smtClean="0">
                <a:latin typeface="+mn-lt"/>
              </a:rPr>
              <a:t> 4cast</a:t>
            </a:r>
            <a:br>
              <a:rPr lang="de-AT" b="1" dirty="0" smtClean="0">
                <a:latin typeface="+mn-lt"/>
              </a:rPr>
            </a:br>
            <a:r>
              <a:rPr lang="de-AT" b="1" dirty="0" smtClean="0">
                <a:latin typeface="+mn-lt"/>
              </a:rPr>
              <a:t>Projektübersicht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sz="2700" b="1" dirty="0" smtClean="0"/>
              <a:t>Robert Schatzl</a:t>
            </a:r>
            <a:r>
              <a:rPr lang="de-AT" sz="2700" dirty="0" smtClean="0"/>
              <a:t>, Amt der Steiermärkischen Landesregierung, Abteilung 14</a:t>
            </a:r>
            <a:endParaRPr lang="de-AT" sz="2700" dirty="0"/>
          </a:p>
        </p:txBody>
      </p:sp>
    </p:spTree>
    <p:extLst>
      <p:ext uri="{BB962C8B-B14F-4D97-AF65-F5344CB8AC3E}">
        <p14:creationId xmlns:p14="http://schemas.microsoft.com/office/powerpoint/2010/main" val="32290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28579" y="1733439"/>
            <a:ext cx="79239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Projektumsetzung: Budget</a:t>
            </a:r>
          </a:p>
          <a:p>
            <a:endParaRPr lang="de-AT" sz="2800" b="1" dirty="0" smtClean="0"/>
          </a:p>
          <a:p>
            <a:pPr marL="457200" lvl="0" indent="-4572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l-SI" sz="2000" b="1" dirty="0" smtClean="0">
                <a:effectLst/>
                <a:latin typeface="Calibri"/>
                <a:ea typeface="Calibri"/>
                <a:cs typeface="Calibri"/>
              </a:rPr>
              <a:t>Gesamtbudget:</a:t>
            </a:r>
            <a:r>
              <a:rPr lang="sl-SI" sz="2000" dirty="0" smtClean="0">
                <a:effectLst/>
                <a:latin typeface="Calibri"/>
                <a:ea typeface="Calibri"/>
                <a:cs typeface="Calibri"/>
              </a:rPr>
              <a:t> 	</a:t>
            </a:r>
            <a:r>
              <a:rPr lang="de-AT" sz="2000" dirty="0" smtClean="0">
                <a:effectLst/>
                <a:latin typeface="Calibri"/>
                <a:ea typeface="Calibri"/>
                <a:cs typeface="Calibri"/>
              </a:rPr>
              <a:t>		</a:t>
            </a:r>
            <a:r>
              <a:rPr lang="sl-SI" sz="2000" dirty="0" smtClean="0">
                <a:effectLst/>
                <a:latin typeface="Calibri"/>
                <a:ea typeface="Calibri"/>
                <a:cs typeface="Calibri"/>
              </a:rPr>
              <a:t>Euro 1.974.73</a:t>
            </a:r>
            <a:r>
              <a:rPr lang="de-AT" sz="2000" dirty="0" smtClean="0">
                <a:effectLst/>
                <a:latin typeface="Calibri"/>
                <a:ea typeface="Calibri"/>
                <a:cs typeface="Calibri"/>
              </a:rPr>
              <a:t>7</a:t>
            </a:r>
            <a:endParaRPr lang="de-AT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l-SI" sz="2000" dirty="0" smtClean="0">
                <a:effectLst/>
                <a:latin typeface="Calibri"/>
                <a:ea typeface="Calibri"/>
                <a:cs typeface="Calibri"/>
              </a:rPr>
              <a:t>Ungarn:		</a:t>
            </a:r>
            <a:r>
              <a:rPr lang="de-AT" sz="2000" dirty="0" smtClean="0">
                <a:effectLst/>
                <a:latin typeface="Calibri"/>
                <a:ea typeface="Calibri"/>
                <a:cs typeface="Calibri"/>
              </a:rPr>
              <a:t>			</a:t>
            </a:r>
            <a:r>
              <a:rPr lang="sl-SI" sz="2000" dirty="0" smtClean="0">
                <a:effectLst/>
                <a:latin typeface="Calibri"/>
                <a:ea typeface="Calibri"/>
                <a:cs typeface="Calibri"/>
              </a:rPr>
              <a:t>Euro    833.510</a:t>
            </a:r>
            <a:endParaRPr lang="de-AT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l-SI" sz="2000" dirty="0" smtClean="0">
                <a:effectLst/>
                <a:latin typeface="Calibri"/>
                <a:ea typeface="Calibri"/>
                <a:cs typeface="Calibri"/>
              </a:rPr>
              <a:t>Österreich:		</a:t>
            </a:r>
            <a:r>
              <a:rPr lang="de-AT" sz="2000" dirty="0" smtClean="0">
                <a:effectLst/>
                <a:latin typeface="Calibri"/>
                <a:ea typeface="Calibri"/>
                <a:cs typeface="Calibri"/>
              </a:rPr>
              <a:t>		</a:t>
            </a:r>
            <a:r>
              <a:rPr lang="sl-SI" sz="2000" dirty="0" smtClean="0">
                <a:effectLst/>
                <a:latin typeface="Calibri"/>
                <a:ea typeface="Calibri"/>
                <a:cs typeface="Calibri"/>
              </a:rPr>
              <a:t>Euro 1.141.227</a:t>
            </a:r>
            <a:endParaRPr lang="de-AT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sz="2000" b="1" dirty="0" smtClean="0">
                <a:effectLst/>
                <a:latin typeface="Calibri"/>
                <a:ea typeface="Calibri"/>
                <a:cs typeface="Calibri"/>
              </a:rPr>
              <a:t>EFRE-</a:t>
            </a:r>
            <a:r>
              <a:rPr lang="sl-SI" sz="2000" b="1" dirty="0" smtClean="0">
                <a:effectLst/>
                <a:latin typeface="Calibri"/>
                <a:ea typeface="Calibri"/>
                <a:cs typeface="Calibri"/>
              </a:rPr>
              <a:t>Förderung</a:t>
            </a:r>
            <a:r>
              <a:rPr lang="de-AT" sz="2000" b="1" dirty="0" smtClean="0">
                <a:effectLst/>
                <a:latin typeface="Calibri"/>
                <a:ea typeface="Calibri"/>
                <a:cs typeface="Calibri"/>
              </a:rPr>
              <a:t> gesamt </a:t>
            </a:r>
            <a:r>
              <a:rPr lang="sl-SI" sz="2000" dirty="0" smtClean="0">
                <a:effectLst/>
                <a:latin typeface="Calibri"/>
                <a:ea typeface="Calibri"/>
                <a:cs typeface="Calibri"/>
              </a:rPr>
              <a:t>:	Euro 1.678.526</a:t>
            </a:r>
            <a:endParaRPr lang="de-AT" sz="20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de-A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7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28579" y="1733439"/>
            <a:ext cx="770791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Projektumsetzung: Arbeitspakete</a:t>
            </a:r>
          </a:p>
          <a:p>
            <a:endParaRPr lang="de-AT" sz="2800" b="1" dirty="0" smtClean="0"/>
          </a:p>
          <a:p>
            <a:pPr marL="457200" lvl="0" indent="-4572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sz="2000" dirty="0" smtClean="0">
                <a:effectLst/>
                <a:latin typeface="Calibri"/>
                <a:ea typeface="Calibri"/>
                <a:cs typeface="Calibri"/>
              </a:rPr>
              <a:t>AP M: Projektmanagement</a:t>
            </a:r>
          </a:p>
          <a:p>
            <a:pPr marL="457200" lvl="0" indent="-4572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sz="2000" dirty="0" smtClean="0">
                <a:latin typeface="Calibri"/>
                <a:ea typeface="Calibri"/>
                <a:cs typeface="Times New Roman"/>
              </a:rPr>
              <a:t>AP 1: Datenbankentwicklung und Modellaktualisierung</a:t>
            </a:r>
          </a:p>
          <a:p>
            <a:pPr marL="457200" lvl="0" indent="-45720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sz="2000" dirty="0" smtClean="0">
                <a:effectLst/>
                <a:latin typeface="Calibri"/>
                <a:ea typeface="Calibri"/>
                <a:cs typeface="Times New Roman"/>
              </a:rPr>
              <a:t>AP 2: Niederschlagsszenarien, Verknüpfung Hochwasserprognose – Überflutungsbereiche</a:t>
            </a:r>
          </a:p>
          <a:p>
            <a:pPr marL="457200" lvl="0" indent="-45720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sz="2000" dirty="0" smtClean="0">
                <a:latin typeface="Calibri"/>
                <a:ea typeface="Calibri"/>
                <a:cs typeface="Times New Roman"/>
              </a:rPr>
              <a:t>AP 3: </a:t>
            </a:r>
            <a:r>
              <a:rPr lang="de-DE" sz="2000" dirty="0" smtClean="0">
                <a:latin typeface="Calibri"/>
                <a:ea typeface="Calibri"/>
                <a:cs typeface="Times New Roman"/>
              </a:rPr>
              <a:t>Pilothafte Umsetzung der Hochwasserschutzübung, Evaluierung, Empfehlungen</a:t>
            </a:r>
          </a:p>
          <a:p>
            <a:pPr marL="457200" lvl="0" indent="-45720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effectLst/>
                <a:latin typeface="Calibri"/>
                <a:ea typeface="Calibri"/>
                <a:cs typeface="Times New Roman"/>
              </a:rPr>
              <a:t>AP C: Kommunikation</a:t>
            </a:r>
            <a:endParaRPr lang="de-AT" sz="20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de-A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27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91680" y="313803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/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8542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4563" y="1556792"/>
            <a:ext cx="75125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Inhalt</a:t>
            </a:r>
          </a:p>
          <a:p>
            <a:endParaRPr lang="de-AT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smtClean="0"/>
              <a:t>Ein Blick zurück – die Projekte </a:t>
            </a:r>
            <a:r>
              <a:rPr lang="de-AT" sz="2000" dirty="0" err="1" smtClean="0"/>
              <a:t>ProRaab</a:t>
            </a:r>
            <a:r>
              <a:rPr lang="de-AT" sz="2000" dirty="0" smtClean="0"/>
              <a:t>(a) und </a:t>
            </a:r>
            <a:r>
              <a:rPr lang="de-AT" sz="2000" dirty="0" err="1" smtClean="0"/>
              <a:t>ProRaaba</a:t>
            </a:r>
            <a:r>
              <a:rPr lang="de-AT" sz="2000" dirty="0" smtClean="0"/>
              <a:t>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smtClean="0"/>
              <a:t>2-D Abflussuntersuchungen in der Steiermark und im Burgenland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smtClean="0"/>
              <a:t>Idee des Projekts Raab </a:t>
            </a:r>
            <a:r>
              <a:rPr lang="de-AT" sz="2000" dirty="0" err="1" smtClean="0"/>
              <a:t>Flood</a:t>
            </a:r>
            <a:r>
              <a:rPr lang="de-AT" sz="2000" dirty="0" smtClean="0"/>
              <a:t> 4cast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smtClean="0"/>
              <a:t>Umsetzung des Projekts: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Projektpartner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Budget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Arbeitspakete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251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26638" y="1556792"/>
            <a:ext cx="75705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Projekt </a:t>
            </a:r>
            <a:r>
              <a:rPr lang="de-AT" sz="2800" b="1" dirty="0" err="1" smtClean="0"/>
              <a:t>ProRaab</a:t>
            </a:r>
            <a:r>
              <a:rPr lang="de-AT" sz="2800" b="1" dirty="0" smtClean="0"/>
              <a:t>(a) und </a:t>
            </a:r>
            <a:r>
              <a:rPr lang="de-AT" sz="2800" b="1" dirty="0" err="1" smtClean="0"/>
              <a:t>ProRaaba</a:t>
            </a:r>
            <a:r>
              <a:rPr lang="de-AT" sz="2800" b="1" dirty="0" smtClean="0"/>
              <a:t> 2 - Übersicht</a:t>
            </a:r>
          </a:p>
          <a:p>
            <a:endParaRPr lang="de-AT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err="1" smtClean="0"/>
              <a:t>ProRaab</a:t>
            </a:r>
            <a:r>
              <a:rPr lang="de-AT" sz="2000" dirty="0" smtClean="0"/>
              <a:t>(a) (2008 – 2011): Hochwasserprognosemodell für das gesamte Einzugsgebiet der Raab (Steiermark, Burgenland, Ungarn)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Vorsagen an Prognosepegeln für 6 Tage im Voraus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AT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err="1" smtClean="0"/>
              <a:t>ProRaaba</a:t>
            </a:r>
            <a:r>
              <a:rPr lang="de-AT" sz="2000" dirty="0" smtClean="0"/>
              <a:t> 2: (2013 – 2014):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Aktualisierung der Visualisierungssoftware in Österreich, </a:t>
            </a:r>
          </a:p>
          <a:p>
            <a:pPr marL="900113" indent="-457200">
              <a:buFont typeface="Courier New" panose="02070309020205020404" pitchFamily="49" charset="0"/>
              <a:buChar char="o"/>
            </a:pPr>
            <a:r>
              <a:rPr lang="de-AT" sz="1600" dirty="0" err="1" smtClean="0"/>
              <a:t>Neukalibrierung</a:t>
            </a:r>
            <a:r>
              <a:rPr lang="de-AT" sz="1600" dirty="0" smtClean="0"/>
              <a:t> der Hydrologie in Österreich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0682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4562" y="1412776"/>
            <a:ext cx="6655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Projekt </a:t>
            </a:r>
            <a:r>
              <a:rPr lang="de-AT" sz="2800" b="1" dirty="0" err="1" smtClean="0"/>
              <a:t>ProRaab</a:t>
            </a:r>
            <a:r>
              <a:rPr lang="de-AT" sz="2800" b="1" dirty="0" smtClean="0"/>
              <a:t>(a) und </a:t>
            </a:r>
            <a:r>
              <a:rPr lang="de-AT" sz="2800" b="1" dirty="0" err="1" smtClean="0"/>
              <a:t>ProRaaba</a:t>
            </a:r>
            <a:r>
              <a:rPr lang="de-AT" sz="2800" b="1" dirty="0" smtClean="0"/>
              <a:t> 2 – </a:t>
            </a:r>
          </a:p>
          <a:p>
            <a:r>
              <a:rPr lang="de-AT" sz="2800" b="1" dirty="0" smtClean="0"/>
              <a:t>Systemaufbau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043171" y="4232202"/>
            <a:ext cx="3676432" cy="1698757"/>
            <a:chOff x="1060" y="2387"/>
            <a:chExt cx="2909" cy="1391"/>
          </a:xfrm>
        </p:grpSpPr>
        <p:sp>
          <p:nvSpPr>
            <p:cNvPr id="4" name="Line 14"/>
            <p:cNvSpPr>
              <a:spLocks noChangeShapeType="1"/>
            </p:cNvSpPr>
            <p:nvPr/>
          </p:nvSpPr>
          <p:spPr bwMode="auto">
            <a:xfrm flipH="1">
              <a:off x="3016" y="2387"/>
              <a:ext cx="953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1060" y="3018"/>
              <a:ext cx="2384" cy="760"/>
              <a:chOff x="1259" y="3018"/>
              <a:chExt cx="2384" cy="760"/>
            </a:xfrm>
          </p:grpSpPr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1259" y="3218"/>
                <a:ext cx="1440" cy="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e-DE" sz="1200" dirty="0">
                    <a:latin typeface="Arial" panose="020B0604020202020204" pitchFamily="34" charset="0"/>
                  </a:rPr>
                  <a:t> Lokale Systeme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da-DK" altLang="de-DE" sz="1200" dirty="0">
                    <a:latin typeface="Arial" panose="020B0604020202020204" pitchFamily="34" charset="0"/>
                  </a:rPr>
                  <a:t>Szeanrienberechnung</a:t>
                </a:r>
                <a:endParaRPr lang="en-US" altLang="de-DE" sz="12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7" name="Picture 15" descr="computer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3" y="3444"/>
                <a:ext cx="320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6" descr="computer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" y="3119"/>
                <a:ext cx="320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7" descr="Mur_floodwatch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" y="3128"/>
                <a:ext cx="261" cy="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8" descr="computer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" y="3116"/>
                <a:ext cx="320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9" descr="slovenia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" y="3124"/>
                <a:ext cx="262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0" descr="computer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2" y="3443"/>
                <a:ext cx="32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1" descr="hungar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" y="3454"/>
                <a:ext cx="262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22"/>
              <p:cNvSpPr>
                <a:spLocks noChangeArrowheads="1"/>
              </p:cNvSpPr>
              <p:nvPr/>
            </p:nvSpPr>
            <p:spPr bwMode="auto">
              <a:xfrm>
                <a:off x="2819" y="3018"/>
                <a:ext cx="824" cy="7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pic>
            <p:nvPicPr>
              <p:cNvPr id="15" name="Picture 23" descr="croatia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8" y="3454"/>
                <a:ext cx="26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4786675" y="4232204"/>
            <a:ext cx="3313717" cy="1717076"/>
            <a:chOff x="3857" y="2387"/>
            <a:chExt cx="2622" cy="1406"/>
          </a:xfrm>
        </p:grpSpPr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150" y="2387"/>
              <a:ext cx="59" cy="6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857" y="3032"/>
              <a:ext cx="806" cy="7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4694" y="3194"/>
              <a:ext cx="1785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766" tIns="47883" rIns="95766" bIns="47883">
              <a:spAutoFit/>
            </a:bodyPr>
            <a:lstStyle>
              <a:lvl1pPr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e-DE" sz="1200" dirty="0">
                  <a:latin typeface="Arial" panose="020B0604020202020204" pitchFamily="34" charset="0"/>
                </a:rPr>
                <a:t>Internetseite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a-DK" altLang="de-DE" sz="1200" dirty="0">
                  <a:latin typeface="Arial" panose="020B0604020202020204" pitchFamily="34" charset="0"/>
                </a:rPr>
                <a:t>Veröffentlichung der Prognosen </a:t>
              </a:r>
              <a:endParaRPr lang="en-US" altLang="de-DE" sz="1200" dirty="0">
                <a:latin typeface="Arial" panose="020B0604020202020204" pitchFamily="34" charset="0"/>
              </a:endParaRPr>
            </a:p>
          </p:txBody>
        </p:sp>
        <p:pic>
          <p:nvPicPr>
            <p:cNvPr id="20" name="Picture 28" descr="flooding_ht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3140"/>
              <a:ext cx="41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9" descr="QMureck_390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3513"/>
              <a:ext cx="49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0" descr="bulleti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3276"/>
              <a:ext cx="35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5180285" y="2328519"/>
            <a:ext cx="2416409" cy="796254"/>
            <a:chOff x="4150" y="1071"/>
            <a:chExt cx="1912" cy="652"/>
          </a:xfrm>
        </p:grpSpPr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4574" y="1282"/>
              <a:ext cx="846" cy="441"/>
              <a:chOff x="4726" y="1603"/>
              <a:chExt cx="846" cy="441"/>
            </a:xfrm>
          </p:grpSpPr>
          <p:pic>
            <p:nvPicPr>
              <p:cNvPr id="26" name="Picture 3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9" y="1606"/>
                <a:ext cx="57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4726" y="1603"/>
                <a:ext cx="846" cy="4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150" y="1071"/>
              <a:ext cx="191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766" tIns="47883" rIns="95766" bIns="47883">
              <a:spAutoFit/>
            </a:bodyPr>
            <a:lstStyle>
              <a:lvl1pPr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e-DE" sz="1200" dirty="0">
                  <a:latin typeface="Arial" panose="020B0604020202020204" pitchFamily="34" charset="0"/>
                </a:rPr>
                <a:t> Meteorologische Prognosen </a:t>
              </a:r>
              <a:endParaRPr lang="en-US" altLang="de-DE" sz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68"/>
          <p:cNvGrpSpPr>
            <a:grpSpLocks/>
          </p:cNvGrpSpPr>
          <p:nvPr/>
        </p:nvGrpSpPr>
        <p:grpSpPr bwMode="auto">
          <a:xfrm>
            <a:off x="4813543" y="3443823"/>
            <a:ext cx="3163325" cy="779157"/>
            <a:chOff x="3560" y="1979"/>
            <a:chExt cx="2503" cy="638"/>
          </a:xfrm>
        </p:grpSpPr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4060" y="1979"/>
              <a:ext cx="2003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altLang="de-DE" sz="1200" b="1" dirty="0">
                  <a:latin typeface="Arial" panose="020B0604020202020204" pitchFamily="34" charset="0"/>
                </a:rPr>
                <a:t>Zentraler Rechner in Graz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AT" altLang="de-DE" sz="1200" b="1" dirty="0">
                  <a:latin typeface="Arial" panose="020B0604020202020204" pitchFamily="34" charset="0"/>
                </a:rPr>
                <a:t>Berechnung von automatischen Prognosen 144 Stunden im voraus</a:t>
              </a:r>
            </a:p>
          </p:txBody>
        </p:sp>
        <p:grpSp>
          <p:nvGrpSpPr>
            <p:cNvPr id="30" name="Group 62"/>
            <p:cNvGrpSpPr>
              <a:grpSpLocks/>
            </p:cNvGrpSpPr>
            <p:nvPr/>
          </p:nvGrpSpPr>
          <p:grpSpPr bwMode="auto">
            <a:xfrm>
              <a:off x="3560" y="2069"/>
              <a:ext cx="454" cy="409"/>
              <a:chOff x="9673" y="11895"/>
              <a:chExt cx="1016" cy="991"/>
            </a:xfrm>
          </p:grpSpPr>
          <p:pic>
            <p:nvPicPr>
              <p:cNvPr id="31" name="Picture 63" descr="computer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3" y="11895"/>
                <a:ext cx="101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4" descr="telemetry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7" y="11970"/>
                <a:ext cx="80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65"/>
              <p:cNvSpPr txBox="1">
                <a:spLocks noChangeArrowheads="1"/>
              </p:cNvSpPr>
              <p:nvPr/>
            </p:nvSpPr>
            <p:spPr bwMode="auto">
              <a:xfrm>
                <a:off x="10127" y="11987"/>
                <a:ext cx="542" cy="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e-DE" sz="300" b="1" dirty="0">
                    <a:latin typeface="Arial" panose="020B0604020202020204" pitchFamily="34" charset="0"/>
                  </a:rPr>
                  <a:t>Austria</a:t>
                </a:r>
                <a:endParaRPr lang="en-US" altLang="de-DE" sz="300" b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75"/>
          <p:cNvGrpSpPr>
            <a:grpSpLocks/>
          </p:cNvGrpSpPr>
          <p:nvPr/>
        </p:nvGrpSpPr>
        <p:grpSpPr bwMode="auto">
          <a:xfrm>
            <a:off x="1463157" y="2338645"/>
            <a:ext cx="4013871" cy="2239770"/>
            <a:chOff x="1383" y="1078"/>
            <a:chExt cx="3176" cy="1834"/>
          </a:xfrm>
        </p:grpSpPr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2623" y="1282"/>
              <a:ext cx="978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36" name="Group 41"/>
            <p:cNvGrpSpPr>
              <a:grpSpLocks/>
            </p:cNvGrpSpPr>
            <p:nvPr/>
          </p:nvGrpSpPr>
          <p:grpSpPr bwMode="auto">
            <a:xfrm>
              <a:off x="2667" y="1366"/>
              <a:ext cx="199" cy="185"/>
              <a:chOff x="9673" y="11895"/>
              <a:chExt cx="1016" cy="991"/>
            </a:xfrm>
          </p:grpSpPr>
          <p:pic>
            <p:nvPicPr>
              <p:cNvPr id="56" name="Picture 42" descr="computer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3" y="11895"/>
                <a:ext cx="101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43" descr="telemetry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7" y="11970"/>
                <a:ext cx="80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 Box 44"/>
              <p:cNvSpPr txBox="1">
                <a:spLocks noChangeArrowheads="1"/>
              </p:cNvSpPr>
              <p:nvPr/>
            </p:nvSpPr>
            <p:spPr bwMode="auto">
              <a:xfrm>
                <a:off x="10127" y="11986"/>
                <a:ext cx="542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e-DE" sz="300" b="1">
                    <a:latin typeface="Arial" panose="020B0604020202020204" pitchFamily="34" charset="0"/>
                  </a:rPr>
                  <a:t>Austria</a:t>
                </a:r>
                <a:endParaRPr lang="en-US" altLang="de-DE" sz="3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45"/>
            <p:cNvGrpSpPr>
              <a:grpSpLocks/>
            </p:cNvGrpSpPr>
            <p:nvPr/>
          </p:nvGrpSpPr>
          <p:grpSpPr bwMode="auto">
            <a:xfrm>
              <a:off x="2900" y="1364"/>
              <a:ext cx="198" cy="185"/>
              <a:chOff x="9673" y="11895"/>
              <a:chExt cx="1016" cy="991"/>
            </a:xfrm>
          </p:grpSpPr>
          <p:pic>
            <p:nvPicPr>
              <p:cNvPr id="53" name="Picture 46" descr="computer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3" y="11895"/>
                <a:ext cx="101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47" descr="telemetry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7" y="11970"/>
                <a:ext cx="80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48"/>
              <p:cNvSpPr txBox="1">
                <a:spLocks noChangeArrowheads="1"/>
              </p:cNvSpPr>
              <p:nvPr/>
            </p:nvSpPr>
            <p:spPr bwMode="auto">
              <a:xfrm>
                <a:off x="10125" y="11986"/>
                <a:ext cx="543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e-DE" sz="300" b="1">
                    <a:latin typeface="Arial" panose="020B0604020202020204" pitchFamily="34" charset="0"/>
                  </a:rPr>
                  <a:t>Slovenia</a:t>
                </a:r>
                <a:endParaRPr lang="en-US" altLang="de-DE" sz="3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49"/>
            <p:cNvGrpSpPr>
              <a:grpSpLocks/>
            </p:cNvGrpSpPr>
            <p:nvPr/>
          </p:nvGrpSpPr>
          <p:grpSpPr bwMode="auto">
            <a:xfrm>
              <a:off x="3136" y="1364"/>
              <a:ext cx="199" cy="185"/>
              <a:chOff x="9673" y="11895"/>
              <a:chExt cx="1016" cy="991"/>
            </a:xfrm>
          </p:grpSpPr>
          <p:pic>
            <p:nvPicPr>
              <p:cNvPr id="50" name="Picture 50" descr="computer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3" y="11895"/>
                <a:ext cx="101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51" descr="telemetry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7" y="11970"/>
                <a:ext cx="80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10127" y="11986"/>
                <a:ext cx="542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e-DE" sz="300" b="1">
                    <a:latin typeface="Arial" panose="020B0604020202020204" pitchFamily="34" charset="0"/>
                  </a:rPr>
                  <a:t>Hungary</a:t>
                </a:r>
                <a:endParaRPr lang="en-US" altLang="de-DE" sz="3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53"/>
            <p:cNvGrpSpPr>
              <a:grpSpLocks/>
            </p:cNvGrpSpPr>
            <p:nvPr/>
          </p:nvGrpSpPr>
          <p:grpSpPr bwMode="auto">
            <a:xfrm>
              <a:off x="3368" y="1364"/>
              <a:ext cx="199" cy="185"/>
              <a:chOff x="9673" y="11895"/>
              <a:chExt cx="1016" cy="991"/>
            </a:xfrm>
          </p:grpSpPr>
          <p:pic>
            <p:nvPicPr>
              <p:cNvPr id="47" name="Picture 54" descr="computer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3" y="11895"/>
                <a:ext cx="101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55" descr="telemetry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7" y="11970"/>
                <a:ext cx="80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56"/>
              <p:cNvSpPr txBox="1">
                <a:spLocks noChangeArrowheads="1"/>
              </p:cNvSpPr>
              <p:nvPr/>
            </p:nvSpPr>
            <p:spPr bwMode="auto">
              <a:xfrm>
                <a:off x="10127" y="11986"/>
                <a:ext cx="542" cy="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altLang="de-DE" sz="300" b="1">
                    <a:latin typeface="Arial" panose="020B0604020202020204" pitchFamily="34" charset="0"/>
                  </a:rPr>
                  <a:t> Croatia</a:t>
                </a:r>
                <a:endParaRPr lang="en-US" altLang="de-DE" sz="3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" name="AutoShape 57"/>
            <p:cNvSpPr>
              <a:spLocks noChangeArrowheads="1"/>
            </p:cNvSpPr>
            <p:nvPr/>
          </p:nvSpPr>
          <p:spPr bwMode="auto">
            <a:xfrm>
              <a:off x="3606" y="1392"/>
              <a:ext cx="953" cy="392"/>
            </a:xfrm>
            <a:prstGeom prst="downArrowCallout">
              <a:avLst>
                <a:gd name="adj1" fmla="val 63614"/>
                <a:gd name="adj2" fmla="val 60778"/>
                <a:gd name="adj3" fmla="val 75551"/>
                <a:gd name="adj4" fmla="val 105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41" name="Picture 6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798"/>
              <a:ext cx="1497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69"/>
            <p:cNvSpPr txBox="1">
              <a:spLocks noChangeArrowheads="1"/>
            </p:cNvSpPr>
            <p:nvPr/>
          </p:nvSpPr>
          <p:spPr bwMode="auto">
            <a:xfrm>
              <a:off x="2200" y="1078"/>
              <a:ext cx="188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766" tIns="47883" rIns="95766" bIns="47883">
              <a:spAutoFit/>
            </a:bodyPr>
            <a:lstStyle>
              <a:lvl1pPr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572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e-DE" sz="1200" dirty="0">
                  <a:latin typeface="Arial" panose="020B0604020202020204" pitchFamily="34" charset="0"/>
                </a:rPr>
                <a:t> Hydrometeorologische Daten</a:t>
              </a:r>
              <a:r>
                <a:rPr lang="da-DK" altLang="de-DE" sz="1200" b="1" dirty="0">
                  <a:latin typeface="Arial" panose="020B0604020202020204" pitchFamily="34" charset="0"/>
                </a:rPr>
                <a:t> </a:t>
              </a:r>
              <a:endParaRPr lang="en-US" altLang="de-DE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43" name="Line 70"/>
            <p:cNvSpPr>
              <a:spLocks noChangeShapeType="1"/>
            </p:cNvSpPr>
            <p:nvPr/>
          </p:nvSpPr>
          <p:spPr bwMode="auto">
            <a:xfrm flipV="1">
              <a:off x="1701" y="1616"/>
              <a:ext cx="998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4" name="Line 71"/>
            <p:cNvSpPr>
              <a:spLocks noChangeShapeType="1"/>
            </p:cNvSpPr>
            <p:nvPr/>
          </p:nvSpPr>
          <p:spPr bwMode="auto">
            <a:xfrm flipV="1">
              <a:off x="1927" y="1616"/>
              <a:ext cx="998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5" name="Line 72"/>
            <p:cNvSpPr>
              <a:spLocks noChangeShapeType="1"/>
            </p:cNvSpPr>
            <p:nvPr/>
          </p:nvSpPr>
          <p:spPr bwMode="auto">
            <a:xfrm flipV="1">
              <a:off x="2018" y="1570"/>
              <a:ext cx="118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6" name="Line 73"/>
            <p:cNvSpPr>
              <a:spLocks noChangeShapeType="1"/>
            </p:cNvSpPr>
            <p:nvPr/>
          </p:nvSpPr>
          <p:spPr bwMode="auto">
            <a:xfrm flipV="1">
              <a:off x="2426" y="1570"/>
              <a:ext cx="998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802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4563" y="1466781"/>
            <a:ext cx="6655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Projekt </a:t>
            </a:r>
            <a:r>
              <a:rPr lang="de-AT" sz="2800" b="1" dirty="0" err="1" smtClean="0"/>
              <a:t>ProRaab</a:t>
            </a:r>
            <a:r>
              <a:rPr lang="de-AT" sz="2800" b="1" dirty="0" smtClean="0"/>
              <a:t>(a) und </a:t>
            </a:r>
            <a:r>
              <a:rPr lang="de-AT" sz="2800" b="1" dirty="0" err="1" smtClean="0"/>
              <a:t>ProRaaba</a:t>
            </a:r>
            <a:r>
              <a:rPr lang="de-AT" sz="2800" b="1" dirty="0" smtClean="0"/>
              <a:t> 2 – </a:t>
            </a:r>
          </a:p>
          <a:p>
            <a:r>
              <a:rPr lang="de-AT" sz="2800" b="1" dirty="0" smtClean="0"/>
              <a:t>Ergebnisse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3257063" cy="35803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940152" y="3356992"/>
            <a:ext cx="2532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Vorhersagen für Wasserstand und Durchfluss an Prognosepegeln für 6 Tage im Voraus 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071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4562" y="1484784"/>
            <a:ext cx="694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2-D Abflussuntersuchungen Steiermark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7828"/>
            <a:ext cx="4552547" cy="34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12160" y="35730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Abflussuntersuchungen in der Steiermark (Stand 2015)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2392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4562" y="1484784"/>
            <a:ext cx="7085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2-D Abflussuntersuchungen Burgenland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95800"/>
            <a:ext cx="2880320" cy="4072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12160" y="35730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Abflussuntersuchungen im Burgenland (Stand 2016)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1331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4562" y="1482452"/>
            <a:ext cx="79239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Projektidee Raab </a:t>
            </a:r>
            <a:r>
              <a:rPr lang="de-AT" sz="2800" b="1" dirty="0" err="1" smtClean="0"/>
              <a:t>Flood</a:t>
            </a:r>
            <a:r>
              <a:rPr lang="de-AT" sz="2800" b="1" dirty="0" smtClean="0"/>
              <a:t> 4cast</a:t>
            </a:r>
          </a:p>
          <a:p>
            <a:endParaRPr lang="de-AT" sz="36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smtClean="0"/>
              <a:t>Verbesserung des bestehenden Hochwasserprognosemodells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AT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000" dirty="0" smtClean="0"/>
              <a:t>Verknüpfung der Informationen aus Hochwasserprognose-modell und 2-D Abflussuntersuchungen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Ansatz für Österreich: </a:t>
            </a:r>
            <a:r>
              <a:rPr lang="de-AT" sz="1600" dirty="0" err="1" smtClean="0"/>
              <a:t>Überflutungsszenarienkatalog</a:t>
            </a:r>
            <a:r>
              <a:rPr lang="de-AT" sz="1600" dirty="0" smtClean="0"/>
              <a:t> (offline)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Ansatz für Ungarn: online 2-D Modellierung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AT" sz="1600" dirty="0" smtClean="0"/>
              <a:t>Gemeinsame Lösung: Visualisierungs- bzw. </a:t>
            </a:r>
            <a:r>
              <a:rPr lang="de-AT" sz="1600" dirty="0" err="1" smtClean="0"/>
              <a:t>Warntool</a:t>
            </a:r>
            <a:r>
              <a:rPr lang="de-AT" sz="1600" dirty="0" smtClean="0"/>
              <a:t> zur Darstellung der erwarteten Überflutungsflächen für Hochwasser- bzw. Katastrophenschutz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e-AT" dirty="0" smtClean="0"/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de-AT" sz="2000" dirty="0" smtClean="0"/>
              <a:t>Gemeinsame, grenzüberschreitende Hochwasser-  bzw. Katastrophenschutzübung auf Basis des entwickelten Warntools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35528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28579" y="1482452"/>
            <a:ext cx="792394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Projektumsetzung: Partner</a:t>
            </a:r>
          </a:p>
          <a:p>
            <a:endParaRPr lang="de-AT" sz="2800" b="1" dirty="0" smtClean="0"/>
          </a:p>
          <a:p>
            <a:pPr marL="295275" indent="-295275"/>
            <a:r>
              <a:rPr lang="de-DE" b="1" dirty="0"/>
              <a:t>Lead Partner</a:t>
            </a:r>
            <a:r>
              <a:rPr lang="de-DE" dirty="0"/>
              <a:t>: Amt der </a:t>
            </a:r>
            <a:r>
              <a:rPr lang="de-DE" dirty="0" err="1"/>
              <a:t>Steiermä</a:t>
            </a:r>
            <a:r>
              <a:rPr lang="de-DE" dirty="0" err="1" smtClean="0"/>
              <a:t>rkischen</a:t>
            </a:r>
            <a:r>
              <a:rPr lang="de-DE" dirty="0" smtClean="0"/>
              <a:t> </a:t>
            </a:r>
            <a:r>
              <a:rPr lang="de-AT" dirty="0" smtClean="0"/>
              <a:t>Landesregierung</a:t>
            </a:r>
            <a:r>
              <a:rPr lang="de-AT" dirty="0"/>
              <a:t>, </a:t>
            </a:r>
            <a:r>
              <a:rPr lang="de-AT" dirty="0" smtClean="0"/>
              <a:t>Abteilung 14, Wasserwirtschaft</a:t>
            </a:r>
            <a:r>
              <a:rPr lang="de-AT" dirty="0"/>
              <a:t>, Ressourcen </a:t>
            </a:r>
            <a:r>
              <a:rPr lang="de-AT" dirty="0" smtClean="0"/>
              <a:t>und Nachhaltigkeit </a:t>
            </a:r>
          </a:p>
          <a:p>
            <a:pPr>
              <a:buFont typeface="+mj-lt"/>
              <a:buAutoNum type="arabicPeriod"/>
            </a:pPr>
            <a:r>
              <a:rPr lang="de-AT" dirty="0" smtClean="0"/>
              <a:t>  West </a:t>
            </a:r>
            <a:r>
              <a:rPr lang="de-AT" dirty="0" err="1" smtClean="0"/>
              <a:t>Transdanubische</a:t>
            </a:r>
            <a:r>
              <a:rPr lang="de-AT" dirty="0" smtClean="0"/>
              <a:t> Wasserdirektion</a:t>
            </a:r>
            <a:r>
              <a:rPr lang="de-AT" dirty="0"/>
              <a:t>, </a:t>
            </a:r>
            <a:r>
              <a:rPr lang="de-AT" dirty="0" err="1"/>
              <a:t>Szombathely</a:t>
            </a:r>
            <a:endParaRPr lang="de-AT" dirty="0"/>
          </a:p>
          <a:p>
            <a:pPr>
              <a:buFont typeface="+mj-lt"/>
              <a:buAutoNum type="arabicPeriod"/>
            </a:pPr>
            <a:r>
              <a:rPr lang="de-AT" dirty="0" smtClean="0"/>
              <a:t>  Amt </a:t>
            </a:r>
            <a:r>
              <a:rPr lang="de-AT" dirty="0"/>
              <a:t>der </a:t>
            </a:r>
            <a:r>
              <a:rPr lang="de-AT" dirty="0" err="1"/>
              <a:t>Burgenlä</a:t>
            </a:r>
            <a:r>
              <a:rPr lang="de-AT" dirty="0" err="1" smtClean="0"/>
              <a:t>ndischen</a:t>
            </a:r>
            <a:r>
              <a:rPr lang="de-AT" dirty="0" smtClean="0"/>
              <a:t> Landesregierung</a:t>
            </a:r>
            <a:r>
              <a:rPr lang="de-AT" dirty="0"/>
              <a:t>, Abteilung 5,</a:t>
            </a:r>
          </a:p>
          <a:p>
            <a:r>
              <a:rPr lang="de-AT" dirty="0" smtClean="0"/>
              <a:t>     Baudirektion</a:t>
            </a:r>
            <a:r>
              <a:rPr lang="de-AT" dirty="0"/>
              <a:t>, Hauptreferat Wasserwirtschaft</a:t>
            </a:r>
            <a:r>
              <a:rPr lang="de-AT" dirty="0" smtClean="0"/>
              <a:t>,</a:t>
            </a:r>
            <a:endParaRPr lang="de-AT" dirty="0"/>
          </a:p>
          <a:p>
            <a:r>
              <a:rPr lang="de-AT" dirty="0"/>
              <a:t>3</a:t>
            </a:r>
            <a:r>
              <a:rPr lang="de-AT" dirty="0" smtClean="0"/>
              <a:t>.  Nord </a:t>
            </a:r>
            <a:r>
              <a:rPr lang="de-AT" dirty="0" err="1" smtClean="0"/>
              <a:t>Transdanubische</a:t>
            </a:r>
            <a:r>
              <a:rPr lang="de-AT" dirty="0" smtClean="0"/>
              <a:t> Wasserdirektion</a:t>
            </a:r>
            <a:r>
              <a:rPr lang="de-AT" dirty="0"/>
              <a:t>, </a:t>
            </a:r>
            <a:r>
              <a:rPr lang="de-AT" dirty="0" err="1"/>
              <a:t>Györ</a:t>
            </a:r>
            <a:endParaRPr lang="de-AT" dirty="0"/>
          </a:p>
          <a:p>
            <a:r>
              <a:rPr lang="de-AT" dirty="0"/>
              <a:t>4</a:t>
            </a:r>
            <a:r>
              <a:rPr lang="de-AT" dirty="0" smtClean="0"/>
              <a:t>.  Landessicherheitszentrale Burgenland GmbH </a:t>
            </a:r>
          </a:p>
          <a:p>
            <a:pPr>
              <a:buAutoNum type="arabicPeriod" startAt="5"/>
            </a:pPr>
            <a:r>
              <a:rPr lang="de-AT" dirty="0" smtClean="0"/>
              <a:t>  Technische </a:t>
            </a:r>
            <a:r>
              <a:rPr lang="de-AT" dirty="0"/>
              <a:t>und </a:t>
            </a:r>
            <a:r>
              <a:rPr lang="de-AT" dirty="0" smtClean="0"/>
              <a:t>Wirtschaftswissenschaftliche </a:t>
            </a:r>
            <a:r>
              <a:rPr lang="de-AT" dirty="0" err="1" smtClean="0"/>
              <a:t>Universita</a:t>
            </a:r>
            <a:r>
              <a:rPr lang="de-AT" dirty="0" err="1"/>
              <a:t>̈t</a:t>
            </a:r>
            <a:r>
              <a:rPr lang="de-AT" dirty="0"/>
              <a:t> </a:t>
            </a:r>
            <a:r>
              <a:rPr lang="de-AT" dirty="0" smtClean="0"/>
              <a:t>Budapest</a:t>
            </a:r>
          </a:p>
          <a:p>
            <a:pPr marL="342900" indent="-342900">
              <a:buAutoNum type="arabicPeriod" startAt="5"/>
            </a:pPr>
            <a:endParaRPr lang="de-AT" dirty="0"/>
          </a:p>
          <a:p>
            <a:r>
              <a:rPr lang="de-AT" b="1" dirty="0" smtClean="0"/>
              <a:t>Strategischer </a:t>
            </a:r>
            <a:r>
              <a:rPr lang="de-AT" b="1" dirty="0"/>
              <a:t>Projektpartner: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Amt der </a:t>
            </a:r>
            <a:r>
              <a:rPr lang="de-AT" dirty="0" err="1"/>
              <a:t>Steiermä</a:t>
            </a:r>
            <a:r>
              <a:rPr lang="de-AT" dirty="0" err="1" smtClean="0"/>
              <a:t>rkischen</a:t>
            </a:r>
            <a:r>
              <a:rPr lang="de-AT" dirty="0" smtClean="0"/>
              <a:t> Landesregierung</a:t>
            </a:r>
            <a:r>
              <a:rPr lang="de-AT" dirty="0"/>
              <a:t>, Fachabteilung</a:t>
            </a:r>
          </a:p>
          <a:p>
            <a:pPr marL="361950"/>
            <a:r>
              <a:rPr lang="de-AT" dirty="0"/>
              <a:t>Katastrophenschutz </a:t>
            </a:r>
            <a:r>
              <a:rPr lang="de-AT" dirty="0" smtClean="0"/>
              <a:t>und Landesverteidigung</a:t>
            </a:r>
            <a:r>
              <a:rPr lang="de-AT" dirty="0"/>
              <a:t>, Referat</a:t>
            </a:r>
          </a:p>
          <a:p>
            <a:pPr marL="361950"/>
            <a:r>
              <a:rPr lang="de-AT" dirty="0"/>
              <a:t>Landeswarnzentrale, Graz</a:t>
            </a:r>
            <a:endParaRPr lang="de-AT" b="1" dirty="0" smtClean="0"/>
          </a:p>
        </p:txBody>
      </p:sp>
    </p:spTree>
    <p:extLst>
      <p:ext uri="{BB962C8B-B14F-4D97-AF65-F5344CB8AC3E}">
        <p14:creationId xmlns:p14="http://schemas.microsoft.com/office/powerpoint/2010/main" val="37018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Bildschirmpräsentation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Projekt Raab Flood 4cast Projektübersicht  Robert Schatzl, Amt der Steiermärkischen Landesregierung, Abteilung 14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hafners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Clemens Hafner</dc:creator>
  <cp:lastModifiedBy>Ribar Andor</cp:lastModifiedBy>
  <cp:revision>22</cp:revision>
  <dcterms:created xsi:type="dcterms:W3CDTF">2016-11-21T13:33:37Z</dcterms:created>
  <dcterms:modified xsi:type="dcterms:W3CDTF">2016-12-06T08:56:23Z</dcterms:modified>
</cp:coreProperties>
</file>